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5" r:id="rId2"/>
  </p:sldIdLst>
  <p:sldSz cx="9144000" cy="6858000" type="screen4x3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8">
          <p15:clr>
            <a:srgbClr val="A4A3A4"/>
          </p15:clr>
        </p15:guide>
        <p15:guide id="2" orient="horz" pos="754">
          <p15:clr>
            <a:srgbClr val="A4A3A4"/>
          </p15:clr>
        </p15:guide>
        <p15:guide id="3" orient="horz" pos="255">
          <p15:clr>
            <a:srgbClr val="A4A3A4"/>
          </p15:clr>
        </p15:guide>
        <p15:guide id="4" orient="horz" pos="572">
          <p15:clr>
            <a:srgbClr val="A4A3A4"/>
          </p15:clr>
        </p15:guide>
        <p15:guide id="5" orient="horz" pos="2296">
          <p15:clr>
            <a:srgbClr val="A4A3A4"/>
          </p15:clr>
        </p15:guide>
        <p15:guide id="6" orient="horz" pos="3974">
          <p15:clr>
            <a:srgbClr val="A4A3A4"/>
          </p15:clr>
        </p15:guide>
        <p15:guide id="7" orient="horz" pos="3113">
          <p15:clr>
            <a:srgbClr val="A4A3A4"/>
          </p15:clr>
        </p15:guide>
        <p15:guide id="8" orient="horz" pos="2795">
          <p15:clr>
            <a:srgbClr val="A4A3A4"/>
          </p15:clr>
        </p15:guide>
        <p15:guide id="9" pos="2789">
          <p15:clr>
            <a:srgbClr val="A4A3A4"/>
          </p15:clr>
        </p15:guide>
        <p15:guide id="10" pos="2971">
          <p15:clr>
            <a:srgbClr val="A4A3A4"/>
          </p15:clr>
        </p15:guide>
        <p15:guide id="11" pos="5420">
          <p15:clr>
            <a:srgbClr val="A4A3A4"/>
          </p15:clr>
        </p15:guide>
        <p15:guide id="12" pos="340">
          <p15:clr>
            <a:srgbClr val="A4A3A4"/>
          </p15:clr>
        </p15:guide>
        <p15:guide id="13" pos="4195">
          <p15:clr>
            <a:srgbClr val="A4A3A4"/>
          </p15:clr>
        </p15:guide>
        <p15:guide id="14" pos="1429">
          <p15:clr>
            <a:srgbClr val="A4A3A4"/>
          </p15:clr>
        </p15:guide>
        <p15:guide id="15" pos="1565">
          <p15:clr>
            <a:srgbClr val="A4A3A4"/>
          </p15:clr>
        </p15:guide>
        <p15:guide id="16" pos="1655">
          <p15:clr>
            <a:srgbClr val="A4A3A4"/>
          </p15:clr>
        </p15:guide>
        <p15:guide id="17" pos="1338">
          <p15:clr>
            <a:srgbClr val="A4A3A4"/>
          </p15:clr>
        </p15:guide>
        <p15:guide id="18" pos="1292">
          <p15:clr>
            <a:srgbClr val="A4A3A4"/>
          </p15:clr>
        </p15:guide>
        <p15:guide id="19" pos="2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  <a:srgbClr val="FF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1296" y="78"/>
      </p:cViewPr>
      <p:guideLst>
        <p:guide orient="horz" pos="2568"/>
        <p:guide orient="horz" pos="754"/>
        <p:guide orient="horz" pos="255"/>
        <p:guide orient="horz" pos="572"/>
        <p:guide orient="horz" pos="2296"/>
        <p:guide orient="horz" pos="3974"/>
        <p:guide orient="horz" pos="3113"/>
        <p:guide orient="horz" pos="2795"/>
        <p:guide pos="2789"/>
        <p:guide pos="2971"/>
        <p:guide pos="5420"/>
        <p:guide pos="340"/>
        <p:guide pos="4195"/>
        <p:guide pos="1429"/>
        <p:guide pos="1565"/>
        <p:guide pos="1655"/>
        <p:guide pos="1338"/>
        <p:guide pos="1292"/>
        <p:guide pos="274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1E123E30-F1CB-48A2-B246-85A2301B38D2}" type="datetimeFigureOut">
              <a:rPr lang="en-GB" smtClean="0"/>
              <a:t>23/12/2017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E0499F2A-4976-4951-894A-6561EB2A5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904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26ED61-0B5D-41E0-80C3-462C8ED5711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2564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8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62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9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059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715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73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10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92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637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96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06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1494" y="332805"/>
            <a:ext cx="8082756" cy="719931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 Leadership and Experienced Management Team</a:t>
            </a:r>
          </a:p>
        </p:txBody>
      </p:sp>
      <p:sp>
        <p:nvSpPr>
          <p:cNvPr id="3" name="AutoShape 15" descr="Image result for maggy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17" descr="Image result for maggy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4" name="Group 3"/>
          <p:cNvGrpSpPr/>
          <p:nvPr/>
        </p:nvGrpSpPr>
        <p:grpSpPr>
          <a:xfrm>
            <a:off x="531867" y="1196974"/>
            <a:ext cx="3882121" cy="1250270"/>
            <a:chOff x="531867" y="1196974"/>
            <a:chExt cx="3882121" cy="1250270"/>
          </a:xfrm>
        </p:grpSpPr>
        <p:pic>
          <p:nvPicPr>
            <p:cNvPr id="8194" name="Picture 2" descr="http://www.nestle.com/asset-library/PublishingImages/AboutUs/Bulcke-90-x-90.jpg.ashx?format=jpg&amp;w=90&amp;h=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1867" y="1196974"/>
              <a:ext cx="857250" cy="857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2" name="Subtitle 2"/>
            <p:cNvSpPr txBox="1">
              <a:spLocks/>
            </p:cNvSpPr>
            <p:nvPr/>
          </p:nvSpPr>
          <p:spPr>
            <a:xfrm>
              <a:off x="1462825" y="1196974"/>
              <a:ext cx="2951163" cy="125027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54000" tIns="45720" rIns="5400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buClr>
                  <a:srgbClr val="FF0000"/>
                </a:buClr>
              </a:pPr>
              <a:r>
                <a: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Paul </a:t>
              </a:r>
              <a:r>
                <a:rPr lang="en-GB" sz="10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Bulcke</a:t>
              </a: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Chairman, Nestlé since 2017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Previously: </a:t>
              </a:r>
            </a:p>
            <a:p>
              <a:pPr marL="182563" lvl="1" indent="-96838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CEO, Nestlé (2008-2016)</a:t>
              </a:r>
            </a:p>
            <a:p>
              <a:pPr marL="182563" lvl="1" indent="-96838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Head of Nestlé Americas (2004-2008)</a:t>
              </a:r>
            </a:p>
            <a:p>
              <a:pPr marL="182563" lvl="1" indent="-96838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Works in Nestlé Group since 1979</a:t>
              </a:r>
            </a:p>
            <a:p>
              <a:pPr marL="85725" lvl="0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Nationality: Swiss / Belgian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714096" y="1196974"/>
            <a:ext cx="3876604" cy="1250272"/>
            <a:chOff x="4714096" y="1196973"/>
            <a:chExt cx="3876604" cy="1250272"/>
          </a:xfrm>
        </p:grpSpPr>
        <p:sp>
          <p:nvSpPr>
            <p:cNvPr id="53" name="Subtitle 2"/>
            <p:cNvSpPr txBox="1">
              <a:spLocks/>
            </p:cNvSpPr>
            <p:nvPr/>
          </p:nvSpPr>
          <p:spPr>
            <a:xfrm>
              <a:off x="5639537" y="1196973"/>
              <a:ext cx="2951163" cy="12502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54000" tIns="45720" rIns="5400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buClr>
                  <a:srgbClr val="FF0000"/>
                </a:buClr>
              </a:pPr>
              <a:r>
                <a: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Mark Schneider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CEO, Nestlé since 2017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Previously: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CEO, Fresenius Group, Germany (2003-2016)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CFO, Fresenius Medical Care, Germany (2001-2003)</a:t>
              </a:r>
            </a:p>
            <a:p>
              <a:pPr marL="85725" lvl="0" indent="-85725" algn="l">
                <a:spcBef>
                  <a:spcPts val="0"/>
                </a:spcBef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Nationality: US / German</a:t>
              </a:r>
            </a:p>
          </p:txBody>
        </p:sp>
        <p:pic>
          <p:nvPicPr>
            <p:cNvPr id="8196" name="Picture 4" descr="Ulf Mark Schneid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4096" y="1196973"/>
              <a:ext cx="857250" cy="857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Group 4"/>
          <p:cNvGrpSpPr/>
          <p:nvPr/>
        </p:nvGrpSpPr>
        <p:grpSpPr>
          <a:xfrm>
            <a:off x="531867" y="2512011"/>
            <a:ext cx="3882121" cy="1217563"/>
            <a:chOff x="531867" y="2492896"/>
            <a:chExt cx="3882121" cy="1217563"/>
          </a:xfrm>
        </p:grpSpPr>
        <p:pic>
          <p:nvPicPr>
            <p:cNvPr id="8198" name="Picture 6" descr="François-Xavier Roge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1867" y="2492896"/>
              <a:ext cx="857250" cy="857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Subtitle 2"/>
            <p:cNvSpPr txBox="1">
              <a:spLocks/>
            </p:cNvSpPr>
            <p:nvPr/>
          </p:nvSpPr>
          <p:spPr>
            <a:xfrm>
              <a:off x="1462825" y="2492896"/>
              <a:ext cx="2951163" cy="12175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54000" tIns="45720" rIns="5400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buClr>
                  <a:srgbClr val="FF0000"/>
                </a:buClr>
              </a:pPr>
              <a:r>
                <a: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François-Xavier Roger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CFO, Nestlé since 2015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Previously: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CFO, Takeda Pharma, Japan (2013-2015)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CFO, </a:t>
              </a:r>
              <a:r>
                <a:rPr lang="en-GB" sz="9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Millicom</a:t>
              </a: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Luxembourg (2008-2013)</a:t>
              </a:r>
            </a:p>
            <a:p>
              <a:pPr marL="85725" lvl="0" indent="-85725" algn="l">
                <a:spcBef>
                  <a:spcPts val="0"/>
                </a:spcBef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Nationality: French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714096" y="2516843"/>
            <a:ext cx="3876604" cy="1217563"/>
            <a:chOff x="4714096" y="2492896"/>
            <a:chExt cx="3876604" cy="1217563"/>
          </a:xfrm>
        </p:grpSpPr>
        <p:sp>
          <p:nvSpPr>
            <p:cNvPr id="17" name="Subtitle 2"/>
            <p:cNvSpPr txBox="1">
              <a:spLocks/>
            </p:cNvSpPr>
            <p:nvPr/>
          </p:nvSpPr>
          <p:spPr>
            <a:xfrm>
              <a:off x="5639537" y="2492896"/>
              <a:ext cx="2951163" cy="12175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54000" tIns="45720" rIns="5400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buClr>
                  <a:srgbClr val="FF0000"/>
                </a:buClr>
              </a:pPr>
              <a:r>
                <a: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Laurent </a:t>
              </a:r>
              <a:r>
                <a:rPr lang="en-GB" sz="10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Freixe</a:t>
              </a:r>
              <a:endPara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CEO, Nestlé Americas since 2014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Previously: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Director, Nestlé Europe (2008-2014)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Market Head, Nestlé Iberia (2007-2008)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Market Head, Nestlé Hungary (2003-2007)</a:t>
              </a:r>
            </a:p>
            <a:p>
              <a:pPr marL="85725" lvl="0" indent="-85725" algn="l">
                <a:spcBef>
                  <a:spcPts val="0"/>
                </a:spcBef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Nationality: French</a:t>
              </a:r>
            </a:p>
          </p:txBody>
        </p:sp>
        <p:pic>
          <p:nvPicPr>
            <p:cNvPr id="9220" name="Picture 4" descr="Laurent Freixe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4096" y="2492896"/>
              <a:ext cx="857250" cy="857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9222" name="Picture 6" descr="http://www.nestle.com/asset-library/PublishingImages/AboutUs/Johnson-90-x-90.jpg.ashx?format=jpg&amp;w=90&amp;h=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67" y="3794341"/>
            <a:ext cx="85725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Subtitle 2"/>
          <p:cNvSpPr txBox="1">
            <a:spLocks/>
          </p:cNvSpPr>
          <p:nvPr/>
        </p:nvSpPr>
        <p:spPr>
          <a:xfrm>
            <a:off x="1462825" y="3802855"/>
            <a:ext cx="2951163" cy="12175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54000" tIns="45720" rIns="5400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FF0000"/>
              </a:buClr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 Johnson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Nestlé Business Excellence since 2014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Previously: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Nestlé Americas (2011-2014)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 Head, Nestlé Japan (2007-2011)</a:t>
            </a:r>
          </a:p>
          <a:p>
            <a:pPr marL="85725" lvl="0" indent="-85725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Nationality: US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714096" y="3804003"/>
            <a:ext cx="3876604" cy="1217563"/>
            <a:chOff x="4714096" y="3795885"/>
            <a:chExt cx="3876604" cy="1217563"/>
          </a:xfrm>
        </p:grpSpPr>
        <p:pic>
          <p:nvPicPr>
            <p:cNvPr id="9224" name="Picture 8" descr="Wan Ling Martello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4096" y="3795885"/>
              <a:ext cx="857250" cy="857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Subtitle 2"/>
            <p:cNvSpPr txBox="1">
              <a:spLocks/>
            </p:cNvSpPr>
            <p:nvPr/>
          </p:nvSpPr>
          <p:spPr>
            <a:xfrm>
              <a:off x="5639537" y="3795885"/>
              <a:ext cx="2951163" cy="12175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54000" tIns="45720" rIns="5400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buClr>
                  <a:srgbClr val="FF0000"/>
                </a:buClr>
              </a:pPr>
              <a:r>
                <a: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Wan Ling Martello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CEO, Nestlé Asia, Oceania and sub-Saharan Africa since 2015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Previously: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CFO, Nestlé (2012-2015)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Executive VP, Walmart Stores (2005-2011)</a:t>
              </a:r>
            </a:p>
            <a:p>
              <a:pPr marL="85725" lvl="0" indent="-85725" algn="l">
                <a:spcBef>
                  <a:spcPts val="0"/>
                </a:spcBef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Nationality: US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31867" y="5091757"/>
            <a:ext cx="3882121" cy="1217563"/>
            <a:chOff x="531867" y="5091757"/>
            <a:chExt cx="3882121" cy="1217563"/>
          </a:xfrm>
        </p:grpSpPr>
        <p:sp>
          <p:nvSpPr>
            <p:cNvPr id="33" name="Subtitle 2"/>
            <p:cNvSpPr txBox="1">
              <a:spLocks/>
            </p:cNvSpPr>
            <p:nvPr/>
          </p:nvSpPr>
          <p:spPr>
            <a:xfrm>
              <a:off x="1462825" y="5091757"/>
              <a:ext cx="2951163" cy="12175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54000" tIns="45720" rIns="5400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buClr>
                  <a:srgbClr val="FF0000"/>
                </a:buClr>
              </a:pPr>
              <a:r>
                <a: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Marco </a:t>
              </a:r>
              <a:r>
                <a:rPr lang="en-GB" sz="10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Settembri</a:t>
              </a:r>
              <a:endPara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CEO, Nestlé Europe, Middle East and North Africa since 2017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Previously: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Head of Nestlé Waters (2013-2017)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it-IT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CEO, Nestlé Purina PetCare Europe</a:t>
              </a: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(2007-2013)</a:t>
              </a:r>
            </a:p>
            <a:p>
              <a:pPr marL="85725" lvl="0" indent="-85725" algn="l">
                <a:spcBef>
                  <a:spcPts val="0"/>
                </a:spcBef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Nationality: Italian</a:t>
              </a:r>
            </a:p>
          </p:txBody>
        </p:sp>
        <p:pic>
          <p:nvPicPr>
            <p:cNvPr id="9226" name="Picture 10" descr="Marco Settembri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1867" y="5091757"/>
              <a:ext cx="857250" cy="857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4714096" y="5091162"/>
            <a:ext cx="3876604" cy="1217563"/>
            <a:chOff x="4714096" y="5091162"/>
            <a:chExt cx="3876604" cy="1217563"/>
          </a:xfrm>
        </p:grpSpPr>
        <p:pic>
          <p:nvPicPr>
            <p:cNvPr id="9228" name="Picture 12" descr="http://www.nestle.com/asset-library/PublishingImages/AboutUs/Patrice_BULA_90x90.jpg.ashx?format=jpg&amp;w=90&amp;h=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4096" y="5091162"/>
              <a:ext cx="857250" cy="857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Subtitle 2"/>
            <p:cNvSpPr txBox="1">
              <a:spLocks/>
            </p:cNvSpPr>
            <p:nvPr/>
          </p:nvSpPr>
          <p:spPr>
            <a:xfrm>
              <a:off x="5639537" y="5091162"/>
              <a:ext cx="2951163" cy="12175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54000" tIns="45720" rIns="5400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buClr>
                  <a:srgbClr val="FF0000"/>
                </a:buClr>
              </a:pPr>
              <a:r>
                <a: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Patrice Bula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Head of Marketing and Sales, Nestlé since 2011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Previously: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Market Head, Nestlé Greater China (2007-2011)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Market Head, Nestlé Germany (2003-2007)</a:t>
              </a:r>
            </a:p>
            <a:p>
              <a:pPr marL="85725" lvl="0" indent="-85725" algn="l">
                <a:spcBef>
                  <a:spcPts val="0"/>
                </a:spcBef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Nationality: Swiss</a:t>
              </a:r>
            </a:p>
          </p:txBody>
        </p:sp>
      </p:grpSp>
      <p:sp>
        <p:nvSpPr>
          <p:cNvPr id="30" name="Title 1"/>
          <p:cNvSpPr txBox="1">
            <a:spLocks/>
          </p:cNvSpPr>
          <p:nvPr/>
        </p:nvSpPr>
        <p:spPr>
          <a:xfrm>
            <a:off x="539551" y="6309320"/>
            <a:ext cx="4174545" cy="3592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2142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12029</TotalTime>
  <Words>237</Words>
  <Application>Microsoft Office PowerPoint</Application>
  <PresentationFormat>On-screen Show (4:3)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Nestlé Strong Leadership and Experienced Management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Currys</dc:creator>
  <cp:lastModifiedBy>NewPC</cp:lastModifiedBy>
  <cp:revision>687</cp:revision>
  <cp:lastPrinted>2017-04-05T09:28:08Z</cp:lastPrinted>
  <dcterms:created xsi:type="dcterms:W3CDTF">2017-03-31T20:17:35Z</dcterms:created>
  <dcterms:modified xsi:type="dcterms:W3CDTF">2017-12-23T18:01:32Z</dcterms:modified>
</cp:coreProperties>
</file>